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475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19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962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2587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3937357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233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54429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95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55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6252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761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9199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5156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6842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35634274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339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713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60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642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05912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19013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8131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4628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795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747496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13297102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0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40337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414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2729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37151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47632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751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7688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17301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379829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4578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631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54950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111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890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34277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28550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9788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854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2280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473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19194281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986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745834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894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5547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761100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76934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3765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406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FFF39D"/>
                </a:solidFill>
              </a:rPr>
              <a:pPr/>
              <a:t>01/08/1440</a:t>
            </a:fld>
            <a:endParaRPr lang="ar-SA">
              <a:solidFill>
                <a:srgbClr val="FFF39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>
              <a:solidFill>
                <a:srgbClr val="FFF39D"/>
              </a:solidFill>
            </a:endParaRPr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680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043301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val="14465871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0754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13296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40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902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46613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057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553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137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215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289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74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srgbClr val="575F6D"/>
                </a:solidFill>
              </a:rPr>
              <a:pPr/>
              <a:t>01/08/1440</a:t>
            </a:fld>
            <a:endParaRPr lang="ar-SA">
              <a:solidFill>
                <a:srgbClr val="575F6D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>
              <a:solidFill>
                <a:srgbClr val="575F6D"/>
              </a:solidFill>
            </a:endParaRPr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266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08520" y="242632"/>
            <a:ext cx="9252520" cy="4278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0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Test construction and </a:t>
            </a:r>
            <a:r>
              <a:rPr lang="en-US" sz="3200" dirty="0" smtClean="0">
                <a:solidFill>
                  <a:prstClr val="black"/>
                </a:solidFill>
              </a:rPr>
              <a:t>Administration</a:t>
            </a:r>
            <a:endParaRPr lang="en-US" sz="3200" dirty="0">
              <a:solidFill>
                <a:prstClr val="black"/>
              </a:solidFill>
            </a:endParaRP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Fourth grade </a:t>
            </a:r>
          </a:p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English department </a:t>
            </a:r>
          </a:p>
          <a:p>
            <a:pPr algn="l"/>
            <a:r>
              <a:rPr lang="en-US" sz="3600" dirty="0" smtClean="0">
                <a:solidFill>
                  <a:prstClr val="black"/>
                </a:solidFill>
              </a:rPr>
              <a:t> College of Education ((for hum sciences))</a:t>
            </a:r>
          </a:p>
          <a:p>
            <a:pPr algn="ctr"/>
            <a:endParaRPr lang="en-US" sz="3600" dirty="0" smtClean="0">
              <a:solidFill>
                <a:prstClr val="black"/>
              </a:solidFill>
            </a:endParaRPr>
          </a:p>
          <a:p>
            <a:pPr algn="ctr"/>
            <a:r>
              <a:rPr lang="en-US" sz="4000" smtClean="0">
                <a:solidFill>
                  <a:srgbClr val="FE8637">
                    <a:lumMod val="75000"/>
                  </a:srgbClr>
                </a:solidFill>
              </a:rPr>
              <a:t>Lecture </a:t>
            </a:r>
            <a:r>
              <a:rPr lang="en-US" sz="4000" smtClean="0">
                <a:solidFill>
                  <a:srgbClr val="FE8637">
                    <a:lumMod val="75000"/>
                  </a:srgbClr>
                </a:solidFill>
              </a:rPr>
              <a:t>5</a:t>
            </a:r>
            <a:endParaRPr lang="en-US" sz="4000" dirty="0">
              <a:solidFill>
                <a:srgbClr val="FE8637">
                  <a:lumMod val="75000"/>
                </a:srgbClr>
              </a:solidFill>
            </a:endParaRPr>
          </a:p>
          <a:p>
            <a:pPr algn="ctr"/>
            <a:endParaRPr lang="ar-IQ" sz="4000" dirty="0">
              <a:solidFill>
                <a:prstClr val="black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0" y="6021288"/>
            <a:ext cx="9144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Asst.prof.Dr.Zainab Al-</a:t>
            </a:r>
            <a:r>
              <a:rPr lang="en-US" sz="4000" b="1" dirty="0" err="1" smtClean="0">
                <a:solidFill>
                  <a:srgbClr val="0070C0"/>
                </a:solidFill>
              </a:rPr>
              <a:t>sadi</a:t>
            </a:r>
            <a:endParaRPr lang="ar-IQ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7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86319" y="1052736"/>
            <a:ext cx="85324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So, major reading skills include: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1 </a:t>
            </a:r>
            <a:r>
              <a:rPr lang="en-US" b="1" dirty="0">
                <a:solidFill>
                  <a:prstClr val="black"/>
                </a:solidFill>
              </a:rPr>
              <a:t>- reading quickly to skim for gist, sean for specific details, </a:t>
            </a:r>
            <a:r>
              <a:rPr lang="en-US" b="1" dirty="0" smtClean="0">
                <a:solidFill>
                  <a:prstClr val="black"/>
                </a:solidFill>
              </a:rPr>
              <a:t>and establish </a:t>
            </a:r>
            <a:r>
              <a:rPr lang="en-US" b="1" dirty="0">
                <a:solidFill>
                  <a:prstClr val="black"/>
                </a:solidFill>
              </a:rPr>
              <a:t>overall organization of the passage</a:t>
            </a:r>
            <a:r>
              <a:rPr lang="en-US" b="1" dirty="0" smtClean="0">
                <a:solidFill>
                  <a:prstClr val="black"/>
                </a:solidFill>
              </a:rPr>
              <a:t>,</a:t>
            </a: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 </a:t>
            </a: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2- </a:t>
            </a:r>
            <a:r>
              <a:rPr lang="en-US" b="1" dirty="0">
                <a:solidFill>
                  <a:prstClr val="black"/>
                </a:solidFill>
              </a:rPr>
              <a:t>reading carefully for main ideas, supporting details, author's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argument and purpose, relationship of paragraphs, and </a:t>
            </a:r>
            <a:r>
              <a:rPr lang="en-US" b="1" dirty="0" smtClean="0">
                <a:solidFill>
                  <a:prstClr val="black"/>
                </a:solidFill>
              </a:rPr>
              <a:t>fact versus opinion.</a:t>
            </a: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3- </a:t>
            </a:r>
            <a:r>
              <a:rPr lang="en-US" b="1" dirty="0">
                <a:solidFill>
                  <a:prstClr val="black"/>
                </a:solidFill>
              </a:rPr>
              <a:t>information transfer from nonlinear texts, </a:t>
            </a:r>
            <a:r>
              <a:rPr lang="en-US" b="1" dirty="0" smtClean="0">
                <a:solidFill>
                  <a:prstClr val="black"/>
                </a:solidFill>
              </a:rPr>
              <a:t>and</a:t>
            </a: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 </a:t>
            </a: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4- </a:t>
            </a:r>
            <a:r>
              <a:rPr lang="en-US" b="1" dirty="0">
                <a:solidFill>
                  <a:prstClr val="black"/>
                </a:solidFill>
              </a:rPr>
              <a:t>drawing inferences from both stated and implied </a:t>
            </a:r>
            <a:r>
              <a:rPr lang="en-US" b="1" dirty="0" smtClean="0">
                <a:solidFill>
                  <a:prstClr val="black"/>
                </a:solidFill>
              </a:rPr>
              <a:t>content.</a:t>
            </a: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43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260648"/>
            <a:ext cx="80648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1- understanding at the sentence level (vocabulary, </a:t>
            </a:r>
            <a:r>
              <a:rPr lang="en-US" b="1" dirty="0" smtClean="0">
                <a:solidFill>
                  <a:prstClr val="black"/>
                </a:solidFill>
              </a:rPr>
              <a:t>syntax, </a:t>
            </a: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cohesive markers</a:t>
            </a:r>
            <a:r>
              <a:rPr lang="en-US" b="1" dirty="0">
                <a:solidFill>
                  <a:prstClr val="black"/>
                </a:solidFill>
              </a:rPr>
              <a:t>)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2- </a:t>
            </a:r>
            <a:r>
              <a:rPr lang="en-US" b="1" dirty="0">
                <a:solidFill>
                  <a:prstClr val="black"/>
                </a:solidFill>
              </a:rPr>
              <a:t>understanding at inter-sentence level (identifying what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pronouns refer to recognizing discourse markers)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3- </a:t>
            </a:r>
            <a:r>
              <a:rPr lang="en-US" b="1" dirty="0">
                <a:solidFill>
                  <a:prstClr val="black"/>
                </a:solidFill>
              </a:rPr>
              <a:t>understanding components of nonlinear texts (the meaning of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graph or chart labels, keys, and the ability to find and interpret intersection points</a:t>
            </a:r>
            <a:r>
              <a:rPr lang="en-US" b="1" dirty="0" smtClean="0">
                <a:solidFill>
                  <a:prstClr val="black"/>
                </a:solidFill>
              </a:rPr>
              <a:t>)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Grammar and vocabulary are contextualized as part of reading passages instead of being assessed separately</a:t>
            </a:r>
            <a:r>
              <a:rPr lang="en-US" b="1" dirty="0" smtClean="0">
                <a:solidFill>
                  <a:prstClr val="black"/>
                </a:solidFill>
              </a:rPr>
              <a:t>,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Test </a:t>
            </a:r>
            <a:r>
              <a:rPr lang="en-US" b="1" dirty="0">
                <a:solidFill>
                  <a:prstClr val="black"/>
                </a:solidFill>
              </a:rPr>
              <a:t>methods and techniques used in reading comprehension could also be applied in testing listening comprehension, structure, and vocabulary as well</a:t>
            </a:r>
            <a:r>
              <a:rPr lang="en-US" b="1" dirty="0" smtClean="0">
                <a:solidFill>
                  <a:prstClr val="black"/>
                </a:solidFill>
              </a:rPr>
              <a:t>.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4- MCT avoid deploy the skill of writing such as in </a:t>
            </a:r>
            <a:r>
              <a:rPr lang="en-US" b="1" dirty="0" smtClean="0">
                <a:solidFill>
                  <a:prstClr val="black"/>
                </a:solidFill>
              </a:rPr>
              <a:t>short questions </a:t>
            </a:r>
            <a:r>
              <a:rPr lang="en-US" b="1" dirty="0">
                <a:solidFill>
                  <a:prstClr val="black"/>
                </a:solidFill>
              </a:rPr>
              <a:t>and other more open-ended </a:t>
            </a:r>
            <a:r>
              <a:rPr lang="en-US" b="1" dirty="0" smtClean="0">
                <a:solidFill>
                  <a:prstClr val="black"/>
                </a:solidFill>
              </a:rPr>
              <a:t>formats.</a:t>
            </a: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7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9512" y="404664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Disadvantages:</a:t>
            </a: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1- in MCQs, we don't know whether the </a:t>
            </a:r>
            <a:r>
              <a:rPr lang="en-US" b="1" dirty="0" smtClean="0">
                <a:solidFill>
                  <a:prstClr val="black"/>
                </a:solidFill>
              </a:rPr>
              <a:t>testee’ </a:t>
            </a:r>
            <a:r>
              <a:rPr lang="en-US" b="1" dirty="0">
                <a:solidFill>
                  <a:prstClr val="black"/>
                </a:solidFill>
              </a:rPr>
              <a:t>s failure is </a:t>
            </a:r>
            <a:r>
              <a:rPr lang="en-US" b="1" dirty="0" smtClean="0">
                <a:solidFill>
                  <a:prstClr val="black"/>
                </a:solidFill>
              </a:rPr>
              <a:t>due  to lack </a:t>
            </a:r>
            <a:r>
              <a:rPr lang="en-US" b="1" dirty="0">
                <a:solidFill>
                  <a:prstClr val="black"/>
                </a:solidFill>
              </a:rPr>
              <a:t>of comprehension of the text or lack of </a:t>
            </a:r>
            <a:r>
              <a:rPr lang="en-US" b="1" dirty="0" smtClean="0">
                <a:solidFill>
                  <a:prstClr val="black"/>
                </a:solidFill>
              </a:rPr>
              <a:t>comprehension of  </a:t>
            </a:r>
            <a:r>
              <a:rPr lang="en-US" b="1" dirty="0">
                <a:solidFill>
                  <a:prstClr val="black"/>
                </a:solidFill>
              </a:rPr>
              <a:t>the question. A testee might get an item right by </a:t>
            </a:r>
            <a:r>
              <a:rPr lang="en-US" b="1" dirty="0" smtClean="0">
                <a:solidFill>
                  <a:prstClr val="black"/>
                </a:solidFill>
              </a:rPr>
              <a:t>eliminating </a:t>
            </a:r>
            <a:r>
              <a:rPr lang="en-US" b="1" dirty="0">
                <a:solidFill>
                  <a:prstClr val="black"/>
                </a:solidFill>
              </a:rPr>
              <a:t>wrong answers, a different skill from being able to choose </a:t>
            </a:r>
            <a:r>
              <a:rPr lang="en-US" b="1" dirty="0" smtClean="0">
                <a:solidFill>
                  <a:prstClr val="black"/>
                </a:solidFill>
              </a:rPr>
              <a:t>the right </a:t>
            </a:r>
            <a:r>
              <a:rPr lang="en-US" b="1" dirty="0">
                <a:solidFill>
                  <a:prstClr val="black"/>
                </a:solidFill>
              </a:rPr>
              <a:t>answer in the first place.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2- </a:t>
            </a:r>
            <a:r>
              <a:rPr lang="en-US" b="1" dirty="0">
                <a:solidFill>
                  <a:prstClr val="black"/>
                </a:solidFill>
              </a:rPr>
              <a:t>The scores gained in MCQ tests may be suspect because the testee has guessed all or some of the answers as in </a:t>
            </a:r>
            <a:r>
              <a:rPr lang="en-US" b="1" dirty="0" smtClean="0">
                <a:solidFill>
                  <a:prstClr val="black"/>
                </a:solidFill>
              </a:rPr>
              <a:t>true/false tests.</a:t>
            </a: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3 </a:t>
            </a:r>
            <a:r>
              <a:rPr lang="en-US" b="1" dirty="0">
                <a:solidFill>
                  <a:prstClr val="black"/>
                </a:solidFill>
              </a:rPr>
              <a:t>- Multiple-choice tests take much longer time and are </a:t>
            </a:r>
            <a:r>
              <a:rPr lang="en-US" b="1" dirty="0" smtClean="0">
                <a:solidFill>
                  <a:prstClr val="black"/>
                </a:solidFill>
              </a:rPr>
              <a:t>more  expensive </a:t>
            </a:r>
            <a:r>
              <a:rPr lang="en-US" b="1" dirty="0">
                <a:solidFill>
                  <a:prstClr val="black"/>
                </a:solidFill>
              </a:rPr>
              <a:t>and difficult to prepare than open-ended </a:t>
            </a:r>
            <a:r>
              <a:rPr lang="en-US" b="1" dirty="0" smtClean="0">
                <a:solidFill>
                  <a:prstClr val="black"/>
                </a:solidFill>
              </a:rPr>
              <a:t>tests.</a:t>
            </a:r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63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548680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prstClr val="black"/>
                </a:solidFill>
              </a:rPr>
              <a:t>Therefore, each item has to be rigorously edited to ensure that: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a- </a:t>
            </a:r>
            <a:r>
              <a:rPr lang="en-US" b="1" dirty="0">
                <a:solidFill>
                  <a:prstClr val="black"/>
                </a:solidFill>
              </a:rPr>
              <a:t>There is </a:t>
            </a:r>
            <a:r>
              <a:rPr lang="en-US" b="1" dirty="0" smtClean="0">
                <a:solidFill>
                  <a:prstClr val="black"/>
                </a:solidFill>
              </a:rPr>
              <a:t>no superfluous </a:t>
            </a:r>
            <a:r>
              <a:rPr lang="en-US" b="1" dirty="0">
                <a:solidFill>
                  <a:prstClr val="black"/>
                </a:solidFill>
              </a:rPr>
              <a:t>information in the stem.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b- </a:t>
            </a:r>
            <a:r>
              <a:rPr lang="en-US" b="1" dirty="0">
                <a:solidFill>
                  <a:prstClr val="black"/>
                </a:solidFill>
              </a:rPr>
              <a:t>The spelling, grammar and punctuation are correct.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C- </a:t>
            </a:r>
            <a:r>
              <a:rPr lang="en-US" b="1" dirty="0">
                <a:solidFill>
                  <a:prstClr val="black"/>
                </a:solidFill>
              </a:rPr>
              <a:t>The language is concise and at an appropriate level </a:t>
            </a:r>
            <a:r>
              <a:rPr lang="en-US" b="1" dirty="0" smtClean="0">
                <a:solidFill>
                  <a:prstClr val="black"/>
                </a:solidFill>
              </a:rPr>
              <a:t>for testees</a:t>
            </a:r>
            <a:r>
              <a:rPr lang="en-US" b="1" dirty="0">
                <a:solidFill>
                  <a:prstClr val="black"/>
                </a:solidFill>
              </a:rPr>
              <a:t>.</a:t>
            </a: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d- </a:t>
            </a:r>
            <a:r>
              <a:rPr lang="en-US" b="1" dirty="0">
                <a:solidFill>
                  <a:prstClr val="black"/>
                </a:solidFill>
              </a:rPr>
              <a:t>Enough information has been given to answer the question.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e- </a:t>
            </a:r>
            <a:r>
              <a:rPr lang="en-US" b="1" dirty="0">
                <a:solidFill>
                  <a:prstClr val="black"/>
                </a:solidFill>
              </a:rPr>
              <a:t>There is only one unequivocally correct answer.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f- </a:t>
            </a:r>
            <a:r>
              <a:rPr lang="en-US" b="1" dirty="0">
                <a:solidFill>
                  <a:prstClr val="black"/>
                </a:solidFill>
              </a:rPr>
              <a:t>The distractors are wrong but plausible and discriminate at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the right level.</a:t>
            </a: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g</a:t>
            </a:r>
            <a:r>
              <a:rPr lang="en-US" b="1" dirty="0">
                <a:solidFill>
                  <a:prstClr val="black"/>
                </a:solidFill>
              </a:rPr>
              <a:t>. The responses are homogeneous, of equal length </a:t>
            </a:r>
            <a:r>
              <a:rPr lang="en-US" b="1" dirty="0" smtClean="0">
                <a:solidFill>
                  <a:prstClr val="black"/>
                </a:solidFill>
              </a:rPr>
              <a:t>and 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mutually </a:t>
            </a:r>
            <a:r>
              <a:rPr lang="en-US" b="1" dirty="0">
                <a:solidFill>
                  <a:prstClr val="black"/>
                </a:solidFill>
              </a:rPr>
              <a:t>exclusive and the item is appropriate for the </a:t>
            </a:r>
            <a:r>
              <a:rPr lang="en-US" b="1" dirty="0" smtClean="0">
                <a:solidFill>
                  <a:prstClr val="black"/>
                </a:solidFill>
              </a:rPr>
              <a:t>test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  <a:p>
            <a:pPr algn="l"/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endParaRPr lang="ar-IQ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32656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4- </a:t>
            </a:r>
            <a:r>
              <a:rPr lang="en-US" b="1" dirty="0">
                <a:solidFill>
                  <a:prstClr val="black"/>
                </a:solidFill>
              </a:rPr>
              <a:t>it is extremely time-consuming and demanding to get </a:t>
            </a:r>
            <a:r>
              <a:rPr lang="en-US" b="1" dirty="0" smtClean="0">
                <a:solidFill>
                  <a:prstClr val="black"/>
                </a:solidFill>
              </a:rPr>
              <a:t>the requisite </a:t>
            </a:r>
            <a:r>
              <a:rPr lang="en-US" b="1" dirty="0">
                <a:solidFill>
                  <a:prstClr val="black"/>
                </a:solidFill>
              </a:rPr>
              <a:t>number of satisfactory items for a passage, </a:t>
            </a:r>
            <a:r>
              <a:rPr lang="en-US" b="1" dirty="0" smtClean="0">
                <a:solidFill>
                  <a:prstClr val="black"/>
                </a:solidFill>
              </a:rPr>
              <a:t>especially for testing skills </a:t>
            </a:r>
            <a:r>
              <a:rPr lang="en-US" b="1" dirty="0">
                <a:solidFill>
                  <a:prstClr val="black"/>
                </a:solidFill>
              </a:rPr>
              <a:t>such as skimming. </a:t>
            </a:r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endParaRPr lang="en-US" b="1" dirty="0">
              <a:solidFill>
                <a:prstClr val="black"/>
              </a:solidFill>
            </a:endParaRPr>
          </a:p>
          <a:p>
            <a:pPr algn="l" rtl="0"/>
            <a:endParaRPr lang="en-US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b="1" dirty="0" smtClean="0">
                <a:solidFill>
                  <a:prstClr val="black"/>
                </a:solidFill>
              </a:rPr>
              <a:t>5- </a:t>
            </a:r>
            <a:r>
              <a:rPr lang="en-US" b="1" dirty="0">
                <a:solidFill>
                  <a:prstClr val="black"/>
                </a:solidFill>
              </a:rPr>
              <a:t>There is considerable doubt about their validity as measures of</a:t>
            </a:r>
          </a:p>
          <a:p>
            <a:pPr algn="l" rtl="0"/>
            <a:r>
              <a:rPr lang="en-US" b="1" dirty="0">
                <a:solidFill>
                  <a:prstClr val="black"/>
                </a:solidFill>
              </a:rPr>
              <a:t>language </a:t>
            </a:r>
            <a:r>
              <a:rPr lang="en-US" b="1" dirty="0" smtClean="0">
                <a:solidFill>
                  <a:prstClr val="black"/>
                </a:solidFill>
              </a:rPr>
              <a:t>ability  .  What </a:t>
            </a:r>
            <a:r>
              <a:rPr lang="en-US" b="1" dirty="0">
                <a:solidFill>
                  <a:prstClr val="black"/>
                </a:solidFill>
              </a:rPr>
              <a:t>the test constructor has inferred as the correct answer might not be what other readers infer, or necessarily be explicit in the text.</a:t>
            </a:r>
          </a:p>
          <a:p>
            <a:pPr algn="l"/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ar-IQ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90421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عرض على الشاشة (3:4)‏</PresentationFormat>
  <Paragraphs>72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7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سمة Office</vt:lpstr>
      <vt:lpstr>مشربية</vt:lpstr>
      <vt:lpstr>1_مشربية</vt:lpstr>
      <vt:lpstr>2_مشربية</vt:lpstr>
      <vt:lpstr>3_مشربية</vt:lpstr>
      <vt:lpstr>4_مشربية</vt:lpstr>
      <vt:lpstr>5_مشربية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اhp</dc:creator>
  <cp:lastModifiedBy>DR.Ahmed Saker 2o1O</cp:lastModifiedBy>
  <cp:revision>1</cp:revision>
  <dcterms:created xsi:type="dcterms:W3CDTF">2019-04-06T17:34:37Z</dcterms:created>
  <dcterms:modified xsi:type="dcterms:W3CDTF">2019-04-06T17:37:41Z</dcterms:modified>
</cp:coreProperties>
</file>